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handoutMasterIdLst>
    <p:handoutMasterId r:id="rId16"/>
  </p:handoutMasterIdLst>
  <p:sldIdLst>
    <p:sldId id="314" r:id="rId5"/>
    <p:sldId id="316" r:id="rId6"/>
    <p:sldId id="327" r:id="rId7"/>
    <p:sldId id="328" r:id="rId8"/>
    <p:sldId id="321" r:id="rId9"/>
    <p:sldId id="322" r:id="rId10"/>
    <p:sldId id="325" r:id="rId11"/>
    <p:sldId id="323" r:id="rId12"/>
    <p:sldId id="326" r:id="rId13"/>
    <p:sldId id="32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08" userDrawn="1">
          <p15:clr>
            <a:srgbClr val="A4A3A4"/>
          </p15:clr>
        </p15:guide>
        <p15:guide id="2" pos="3384" userDrawn="1">
          <p15:clr>
            <a:srgbClr val="A4A3A4"/>
          </p15:clr>
        </p15:guide>
        <p15:guide id="3" orient="horz" pos="4056" userDrawn="1">
          <p15:clr>
            <a:srgbClr val="A4A3A4"/>
          </p15:clr>
        </p15:guide>
        <p15:guide id="4" orient="horz" pos="14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5F5F5"/>
    <a:srgbClr val="FFFFFF"/>
    <a:srgbClr val="F3F2F1"/>
    <a:srgbClr val="40404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02" autoAdjust="0"/>
    <p:restoredTop sz="94660"/>
  </p:normalViewPr>
  <p:slideViewPr>
    <p:cSldViewPr snapToGrid="0">
      <p:cViewPr varScale="1">
        <p:scale>
          <a:sx n="113" d="100"/>
          <a:sy n="113" d="100"/>
        </p:scale>
        <p:origin x="488" y="176"/>
      </p:cViewPr>
      <p:guideLst>
        <p:guide orient="horz" pos="2808"/>
        <p:guide pos="3384"/>
        <p:guide orient="horz" pos="4056"/>
        <p:guide orient="horz" pos="1488"/>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684"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7/25/21</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7/25/21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F993BB-6145-4D1C-B438-D1350312F172}"/>
              </a:ext>
            </a:extLst>
          </p:cNvPr>
          <p:cNvSpPr>
            <a:spLocks noGrp="1"/>
          </p:cNvSpPr>
          <p:nvPr>
            <p:ph type="title"/>
          </p:nvPr>
        </p:nvSpPr>
        <p:spPr>
          <a:xfrm>
            <a:off x="445995" y="2548098"/>
            <a:ext cx="5878605" cy="1761805"/>
          </a:xfrm>
        </p:spPr>
        <p:txBody>
          <a:bodyPr anchor="b">
            <a:normAutofit/>
          </a:bodyPr>
          <a:lstStyle>
            <a:lvl1pPr>
              <a:defRPr sz="5000" b="0">
                <a:solidFill>
                  <a:schemeClr val="tx1"/>
                </a:solidFill>
                <a:latin typeface="+mn-lt"/>
              </a:defRPr>
            </a:lvl1pPr>
          </a:lstStyle>
          <a:p>
            <a:r>
              <a:rPr lang="en-US"/>
              <a:t>Click to edit Master title style</a:t>
            </a:r>
            <a:endParaRPr lang="en-US" dirty="0"/>
          </a:p>
        </p:txBody>
      </p:sp>
      <p:pic>
        <p:nvPicPr>
          <p:cNvPr id="5" name="Picture 4" descr="Graphical user interface&#10;&#10;Description automatically generated">
            <a:extLst>
              <a:ext uri="{FF2B5EF4-FFF2-40B4-BE49-F238E27FC236}">
                <a16:creationId xmlns:a16="http://schemas.microsoft.com/office/drawing/2014/main" id="{0924F7AB-0386-4C0B-B9B7-D8E785EBF10F}"/>
              </a:ext>
            </a:extLst>
          </p:cNvPr>
          <p:cNvPicPr>
            <a:picLocks noChangeAspect="1"/>
          </p:cNvPicPr>
          <p:nvPr userDrawn="1"/>
        </p:nvPicPr>
        <p:blipFill>
          <a:blip r:embed="rId2"/>
          <a:stretch>
            <a:fillRect/>
          </a:stretch>
        </p:blipFill>
        <p:spPr>
          <a:xfrm>
            <a:off x="253792" y="138819"/>
            <a:ext cx="2369315" cy="867807"/>
          </a:xfrm>
          <a:prstGeom prst="rect">
            <a:avLst/>
          </a:prstGeom>
        </p:spPr>
      </p:pic>
      <p:sp>
        <p:nvSpPr>
          <p:cNvPr id="7" name="Picture Placeholder 6">
            <a:extLst>
              <a:ext uri="{FF2B5EF4-FFF2-40B4-BE49-F238E27FC236}">
                <a16:creationId xmlns:a16="http://schemas.microsoft.com/office/drawing/2014/main" id="{50EBEF97-3620-43B4-9D9A-099216F75396}"/>
              </a:ext>
            </a:extLst>
          </p:cNvPr>
          <p:cNvSpPr>
            <a:spLocks noGrp="1"/>
          </p:cNvSpPr>
          <p:nvPr>
            <p:ph type="pic" sz="quarter" idx="10"/>
          </p:nvPr>
        </p:nvSpPr>
        <p:spPr>
          <a:xfrm>
            <a:off x="6963441" y="1700048"/>
            <a:ext cx="4572000" cy="4572000"/>
          </a:xfrm>
          <a:solidFill>
            <a:schemeClr val="bg1">
              <a:lumMod val="95000"/>
            </a:schemeClr>
          </a:solidFill>
        </p:spPr>
        <p:txBody>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7/25/21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448056"/>
            <a:ext cx="11214100" cy="555554"/>
          </a:xfrm>
        </p:spPr>
        <p:txBody>
          <a:bodyPr anchor="t" anchorCtr="0">
            <a:normAutofit/>
          </a:bodyPr>
          <a:lstStyle>
            <a:lvl1pPr>
              <a:defRPr sz="2800">
                <a:solidFill>
                  <a:schemeClr val="bg2">
                    <a:lumMod val="25000"/>
                  </a:schemeClr>
                </a:solidFill>
                <a:latin typeface="+mn-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8731B2CC-46D6-41EE-AB20-C8DC7BA2142E}"/>
              </a:ext>
            </a:extLst>
          </p:cNvPr>
          <p:cNvSpPr>
            <a:spLocks noGrp="1"/>
          </p:cNvSpPr>
          <p:nvPr>
            <p:ph sz="quarter" idx="10"/>
          </p:nvPr>
        </p:nvSpPr>
        <p:spPr>
          <a:xfrm>
            <a:off x="521208" y="1453896"/>
            <a:ext cx="4572000" cy="3977640"/>
          </a:xfr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cxnSp>
        <p:nvCxnSpPr>
          <p:cNvPr id="13" name="Straight Connector 12">
            <a:extLst>
              <a:ext uri="{FF2B5EF4-FFF2-40B4-BE49-F238E27FC236}">
                <a16:creationId xmlns:a16="http://schemas.microsoft.com/office/drawing/2014/main" id="{55A7CCC8-FE73-4ABC-8D86-F3BFA8F6A108}"/>
              </a:ext>
            </a:extLst>
          </p:cNvPr>
          <p:cNvCxnSpPr>
            <a:cxnSpLocks/>
          </p:cNvCxnSpPr>
          <p:nvPr userDrawn="1"/>
        </p:nvCxnSpPr>
        <p:spPr>
          <a:xfrm>
            <a:off x="533400" y="1104900"/>
            <a:ext cx="1111910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hidden="1"/>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hidden="1"/>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Content Placeholder 6">
            <a:extLst>
              <a:ext uri="{FF2B5EF4-FFF2-40B4-BE49-F238E27FC236}">
                <a16:creationId xmlns:a16="http://schemas.microsoft.com/office/drawing/2014/main" id="{88BDE82E-2197-4E58-98F3-0223BAA9F844}"/>
              </a:ext>
            </a:extLst>
          </p:cNvPr>
          <p:cNvSpPr>
            <a:spLocks noGrp="1"/>
          </p:cNvSpPr>
          <p:nvPr>
            <p:ph sz="quarter" idx="13"/>
          </p:nvPr>
        </p:nvSpPr>
        <p:spPr>
          <a:xfrm>
            <a:off x="521208" y="2560320"/>
            <a:ext cx="9445752" cy="3977640"/>
          </a:xfrm>
        </p:spPr>
        <p:txBody>
          <a:bodyPr vert="horz" lIns="91440" tIns="45720" rIns="91440" bIns="45720" rtlCol="0">
            <a:normAutofit/>
          </a:bodyPr>
          <a:lstStyle>
            <a:lvl1pPr>
              <a:lnSpc>
                <a:spcPct val="100000"/>
              </a:lnSpc>
              <a:defRPr lang="en-US" sz="2400" smtClean="0">
                <a:solidFill>
                  <a:schemeClr val="tx1">
                    <a:lumMod val="75000"/>
                    <a:lumOff val="25000"/>
                  </a:schemeClr>
                </a:solidFill>
                <a:latin typeface="+mn-lt"/>
              </a:defRPr>
            </a:lvl1pPr>
            <a:lvl2pPr>
              <a:lnSpc>
                <a:spcPct val="100000"/>
              </a:lnSpc>
              <a:defRPr lang="en-US" sz="1400" dirty="0" smtClean="0">
                <a:solidFill>
                  <a:schemeClr val="tx1">
                    <a:lumMod val="75000"/>
                    <a:lumOff val="25000"/>
                  </a:schemeClr>
                </a:solidFill>
                <a:latin typeface="+mn-lt"/>
              </a:defRPr>
            </a:lvl2pPr>
            <a:lvl3pPr>
              <a:lnSpc>
                <a:spcPct val="100000"/>
              </a:lnSpc>
              <a:defRPr lang="en-US" sz="1400" dirty="0" smtClean="0">
                <a:solidFill>
                  <a:schemeClr val="tx1">
                    <a:lumMod val="75000"/>
                    <a:lumOff val="25000"/>
                  </a:schemeClr>
                </a:solidFill>
                <a:latin typeface="+mn-lt"/>
              </a:defRPr>
            </a:lvl3pPr>
            <a:lvl4pPr>
              <a:lnSpc>
                <a:spcPct val="100000"/>
              </a:lnSpc>
              <a:defRPr lang="en-US" sz="1400" dirty="0" smtClean="0">
                <a:solidFill>
                  <a:schemeClr val="tx1">
                    <a:lumMod val="75000"/>
                    <a:lumOff val="25000"/>
                  </a:schemeClr>
                </a:solidFill>
                <a:latin typeface="+mn-lt"/>
              </a:defRPr>
            </a:lvl4pPr>
            <a:lvl5pPr>
              <a:lnSpc>
                <a:spcPct val="100000"/>
              </a:lnSpc>
              <a:defRPr lang="en-US" sz="14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cxnSp>
        <p:nvCxnSpPr>
          <p:cNvPr id="11" name="Straight Connector 10">
            <a:extLst>
              <a:ext uri="{FF2B5EF4-FFF2-40B4-BE49-F238E27FC236}">
                <a16:creationId xmlns:a16="http://schemas.microsoft.com/office/drawing/2014/main" id="{2E99696F-F8D9-451A-9677-E005032B6302}"/>
              </a:ext>
            </a:extLst>
          </p:cNvPr>
          <p:cNvCxnSpPr>
            <a:cxnSpLocks/>
          </p:cNvCxnSpPr>
          <p:nvPr userDrawn="1"/>
        </p:nvCxnSpPr>
        <p:spPr>
          <a:xfrm>
            <a:off x="533400" y="1104900"/>
            <a:ext cx="1111910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7/25/21</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hyperlink" Target="https://api.foursquare.com/v2/venues/search" TargetMode="External"/><Relationship Id="rId2" Type="http://schemas.openxmlformats.org/officeDocument/2006/relationships/hyperlink" Target="https://simplemaps.com/data/us-zip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D01B00E-6157-49BF-95B8-AFF5AAF3C78B}"/>
              </a:ext>
            </a:extLst>
          </p:cNvPr>
          <p:cNvSpPr>
            <a:spLocks noGrp="1"/>
          </p:cNvSpPr>
          <p:nvPr>
            <p:ph type="title"/>
          </p:nvPr>
        </p:nvSpPr>
        <p:spPr/>
        <p:txBody>
          <a:bodyPr>
            <a:normAutofit/>
          </a:bodyPr>
          <a:lstStyle/>
          <a:p>
            <a:r>
              <a:rPr lang="en-US" sz="2800" dirty="0"/>
              <a:t>Location to open business – Clustering problem</a:t>
            </a:r>
          </a:p>
        </p:txBody>
      </p:sp>
      <p:sp>
        <p:nvSpPr>
          <p:cNvPr id="5" name="Subtitle 2">
            <a:extLst>
              <a:ext uri="{FF2B5EF4-FFF2-40B4-BE49-F238E27FC236}">
                <a16:creationId xmlns:a16="http://schemas.microsoft.com/office/drawing/2014/main" id="{0D2C7A3B-E3BF-4ECB-AD6A-D5AB2501268E}"/>
              </a:ext>
            </a:extLst>
          </p:cNvPr>
          <p:cNvSpPr txBox="1">
            <a:spLocks/>
          </p:cNvSpPr>
          <p:nvPr/>
        </p:nvSpPr>
        <p:spPr>
          <a:xfrm>
            <a:off x="445995" y="4446270"/>
            <a:ext cx="5334000" cy="113779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sz="2400" dirty="0">
                <a:solidFill>
                  <a:schemeClr val="accent2"/>
                </a:solidFill>
              </a:rPr>
              <a:t>			Avishek Roy</a:t>
            </a:r>
          </a:p>
        </p:txBody>
      </p:sp>
      <p:pic>
        <p:nvPicPr>
          <p:cNvPr id="13" name="Picture 12" descr="Presenter Coach welcome screen">
            <a:extLst>
              <a:ext uri="{FF2B5EF4-FFF2-40B4-BE49-F238E27FC236}">
                <a16:creationId xmlns:a16="http://schemas.microsoft.com/office/drawing/2014/main" id="{C89D95DB-06E3-4FF5-8128-1928BF61DE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61865" y="1457325"/>
            <a:ext cx="5143500" cy="3943350"/>
          </a:xfrm>
          <a:prstGeom prst="rect">
            <a:avLst/>
          </a:prstGeom>
        </p:spPr>
      </p:pic>
      <p:pic>
        <p:nvPicPr>
          <p:cNvPr id="4" name="Picture 3" descr="A close-up of a map&#10;&#10;Description automatically generated with medium confidence">
            <a:extLst>
              <a:ext uri="{FF2B5EF4-FFF2-40B4-BE49-F238E27FC236}">
                <a16:creationId xmlns:a16="http://schemas.microsoft.com/office/drawing/2014/main" id="{A5F6106E-5051-DA4C-A64D-0B8EB5D082CB}"/>
              </a:ext>
            </a:extLst>
          </p:cNvPr>
          <p:cNvPicPr>
            <a:picLocks noChangeAspect="1"/>
          </p:cNvPicPr>
          <p:nvPr/>
        </p:nvPicPr>
        <p:blipFill>
          <a:blip r:embed="rId3"/>
          <a:stretch>
            <a:fillRect/>
          </a:stretch>
        </p:blipFill>
        <p:spPr>
          <a:xfrm>
            <a:off x="6561864" y="298450"/>
            <a:ext cx="5020535" cy="6261100"/>
          </a:xfrm>
          <a:prstGeom prst="rect">
            <a:avLst/>
          </a:prstGeom>
        </p:spPr>
      </p:pic>
    </p:spTree>
    <p:extLst>
      <p:ext uri="{BB962C8B-B14F-4D97-AF65-F5344CB8AC3E}">
        <p14:creationId xmlns:p14="http://schemas.microsoft.com/office/powerpoint/2010/main" val="1986852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D01B00E-6157-49BF-95B8-AFF5AAF3C78B}"/>
              </a:ext>
            </a:extLst>
          </p:cNvPr>
          <p:cNvSpPr>
            <a:spLocks noGrp="1"/>
          </p:cNvSpPr>
          <p:nvPr>
            <p:ph type="title"/>
          </p:nvPr>
        </p:nvSpPr>
        <p:spPr/>
        <p:txBody>
          <a:bodyPr>
            <a:normAutofit/>
          </a:bodyPr>
          <a:lstStyle/>
          <a:p>
            <a:r>
              <a:rPr lang="en-US" dirty="0"/>
              <a:t>Thank you</a:t>
            </a:r>
          </a:p>
        </p:txBody>
      </p:sp>
      <p:sp>
        <p:nvSpPr>
          <p:cNvPr id="5" name="Subtitle 2">
            <a:extLst>
              <a:ext uri="{FF2B5EF4-FFF2-40B4-BE49-F238E27FC236}">
                <a16:creationId xmlns:a16="http://schemas.microsoft.com/office/drawing/2014/main" id="{0D2C7A3B-E3BF-4ECB-AD6A-D5AB2501268E}"/>
              </a:ext>
            </a:extLst>
          </p:cNvPr>
          <p:cNvSpPr txBox="1">
            <a:spLocks/>
          </p:cNvSpPr>
          <p:nvPr/>
        </p:nvSpPr>
        <p:spPr>
          <a:xfrm>
            <a:off x="445995" y="4446270"/>
            <a:ext cx="5334000" cy="1137793"/>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sz="2400" dirty="0">
                <a:solidFill>
                  <a:schemeClr val="accent2"/>
                </a:solidFill>
              </a:rPr>
              <a:t>For any question or comments – please reach out to avroy@my365.Bellevue.edu</a:t>
            </a:r>
          </a:p>
        </p:txBody>
      </p:sp>
      <p:pic>
        <p:nvPicPr>
          <p:cNvPr id="13" name="Picture 12" descr="Presenter Coach welcome screen">
            <a:extLst>
              <a:ext uri="{FF2B5EF4-FFF2-40B4-BE49-F238E27FC236}">
                <a16:creationId xmlns:a16="http://schemas.microsoft.com/office/drawing/2014/main" id="{C89D95DB-06E3-4FF5-8128-1928BF61DE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61865" y="1457325"/>
            <a:ext cx="5143500" cy="3943350"/>
          </a:xfrm>
          <a:prstGeom prst="rect">
            <a:avLst/>
          </a:prstGeom>
        </p:spPr>
      </p:pic>
      <p:pic>
        <p:nvPicPr>
          <p:cNvPr id="4" name="Picture 3" descr="Map&#10;&#10;Description automatically generated">
            <a:extLst>
              <a:ext uri="{FF2B5EF4-FFF2-40B4-BE49-F238E27FC236}">
                <a16:creationId xmlns:a16="http://schemas.microsoft.com/office/drawing/2014/main" id="{80D671B1-0093-6643-8547-B6BE0964EEF2}"/>
              </a:ext>
            </a:extLst>
          </p:cNvPr>
          <p:cNvPicPr>
            <a:picLocks noChangeAspect="1"/>
          </p:cNvPicPr>
          <p:nvPr/>
        </p:nvPicPr>
        <p:blipFill>
          <a:blip r:embed="rId3"/>
          <a:stretch>
            <a:fillRect/>
          </a:stretch>
        </p:blipFill>
        <p:spPr>
          <a:xfrm>
            <a:off x="5779995" y="1457325"/>
            <a:ext cx="5966010" cy="4126738"/>
          </a:xfrm>
          <a:prstGeom prst="rect">
            <a:avLst/>
          </a:prstGeom>
        </p:spPr>
      </p:pic>
    </p:spTree>
    <p:extLst>
      <p:ext uri="{BB962C8B-B14F-4D97-AF65-F5344CB8AC3E}">
        <p14:creationId xmlns:p14="http://schemas.microsoft.com/office/powerpoint/2010/main" val="500775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10079060" cy="640080"/>
          </a:xfrm>
        </p:spPr>
        <p:txBody>
          <a:bodyPr>
            <a:normAutofit fontScale="90000"/>
          </a:bodyPr>
          <a:lstStyle/>
          <a:p>
            <a:pPr algn="ctr"/>
            <a:r>
              <a:rPr lang="en-US" b="1" dirty="0"/>
              <a:t>Data Problem – </a:t>
            </a:r>
            <a:r>
              <a:rPr lang="en-US" dirty="0"/>
              <a:t>Suitable location to open a business (Gymnasium)</a:t>
            </a:r>
            <a:br>
              <a:rPr lang="en-US" dirty="0"/>
            </a:br>
            <a:endParaRPr lang="en-US" sz="3200" dirty="0"/>
          </a:p>
        </p:txBody>
      </p:sp>
      <p:sp>
        <p:nvSpPr>
          <p:cNvPr id="8" name="Content Placeholder 7">
            <a:extLst>
              <a:ext uri="{FF2B5EF4-FFF2-40B4-BE49-F238E27FC236}">
                <a16:creationId xmlns:a16="http://schemas.microsoft.com/office/drawing/2014/main" id="{39AA6535-7FDE-4B2D-B92F-5C3C5876E846}"/>
              </a:ext>
            </a:extLst>
          </p:cNvPr>
          <p:cNvSpPr>
            <a:spLocks noGrp="1"/>
          </p:cNvSpPr>
          <p:nvPr>
            <p:ph sz="quarter" idx="4294967295"/>
          </p:nvPr>
        </p:nvSpPr>
        <p:spPr>
          <a:xfrm>
            <a:off x="657921" y="1422401"/>
            <a:ext cx="10484211" cy="4866672"/>
          </a:xfrm>
        </p:spPr>
        <p:txBody>
          <a:bodyPr>
            <a:noAutofit/>
          </a:bodyPr>
          <a:lstStyle/>
          <a:p>
            <a:r>
              <a:rPr lang="en-US" sz="1600" dirty="0"/>
              <a:t>A Business Owner wants to find a suitable location in Chicago Area to open a new Gym. As a business perspective it is very important to know your competition. If we know already how many gymnasium are present in that area and also how many population , it might give us good insight about preferable area to open a gymnasium.  A Data Science analysis by doing cluster of different locations by zip code for number of existing gym and population would be beneficial to reach final decision about new location.</a:t>
            </a:r>
          </a:p>
          <a:p>
            <a:br>
              <a:rPr lang="en-US" dirty="0"/>
            </a:br>
            <a:endParaRPr lang="en-US" dirty="0"/>
          </a:p>
        </p:txBody>
      </p:sp>
    </p:spTree>
    <p:extLst>
      <p:ext uri="{BB962C8B-B14F-4D97-AF65-F5344CB8AC3E}">
        <p14:creationId xmlns:p14="http://schemas.microsoft.com/office/powerpoint/2010/main" val="149432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10079060" cy="640080"/>
          </a:xfrm>
        </p:spPr>
        <p:txBody>
          <a:bodyPr>
            <a:normAutofit fontScale="90000"/>
          </a:bodyPr>
          <a:lstStyle/>
          <a:p>
            <a:pPr algn="ctr"/>
            <a:r>
              <a:rPr lang="en-US" b="1" dirty="0"/>
              <a:t>Method – </a:t>
            </a:r>
            <a:r>
              <a:rPr lang="en-US" dirty="0"/>
              <a:t>Clustering</a:t>
            </a:r>
            <a:br>
              <a:rPr lang="en-US" dirty="0"/>
            </a:br>
            <a:endParaRPr lang="en-US" sz="3200" dirty="0"/>
          </a:p>
        </p:txBody>
      </p:sp>
      <p:sp>
        <p:nvSpPr>
          <p:cNvPr id="8" name="Content Placeholder 7">
            <a:extLst>
              <a:ext uri="{FF2B5EF4-FFF2-40B4-BE49-F238E27FC236}">
                <a16:creationId xmlns:a16="http://schemas.microsoft.com/office/drawing/2014/main" id="{39AA6535-7FDE-4B2D-B92F-5C3C5876E846}"/>
              </a:ext>
            </a:extLst>
          </p:cNvPr>
          <p:cNvSpPr>
            <a:spLocks noGrp="1"/>
          </p:cNvSpPr>
          <p:nvPr>
            <p:ph sz="quarter" idx="4294967295"/>
          </p:nvPr>
        </p:nvSpPr>
        <p:spPr>
          <a:xfrm>
            <a:off x="521207" y="1388534"/>
            <a:ext cx="10484211" cy="4866672"/>
          </a:xfrm>
        </p:spPr>
        <p:txBody>
          <a:bodyPr>
            <a:noAutofit/>
          </a:bodyPr>
          <a:lstStyle/>
          <a:p>
            <a:pPr fontAlgn="base"/>
            <a:r>
              <a:rPr lang="en-US" sz="1600" dirty="0"/>
              <a:t>Clustering or cluster analysis is an unsupervised learning problem. It is often used as a data analysis technique for discovering interesting patterns in data, such as groups of customers based on their behavior. It involves automatically discovering natural grouping in data. Unlike supervised learning (like predictive modeling), clustering algorithms only interpret the input data and find natural groups or clusters in feature space.</a:t>
            </a:r>
          </a:p>
          <a:p>
            <a:pPr fontAlgn="base"/>
            <a:r>
              <a:rPr lang="en-US" sz="1600" dirty="0"/>
              <a:t>A cluster is often an area of density in the feature space where examples from the domain (observations or rows of data) are closer to the cluster than other clusters. The cluster may have a center (the centroid) that is a sample or a point feature space and may have a boundary or extent.</a:t>
            </a:r>
          </a:p>
          <a:p>
            <a:pPr fontAlgn="base"/>
            <a:r>
              <a:rPr lang="en-US" sz="1600" dirty="0"/>
              <a:t>There are many clustering algorithms to choose from and no single best clustering algorithm for all cases. Instead, it is a good idea to explore a range of clustering algorithms and different configurations for each algorithm.</a:t>
            </a:r>
          </a:p>
          <a:p>
            <a:br>
              <a:rPr lang="en-US" sz="1600" dirty="0"/>
            </a:br>
            <a:br>
              <a:rPr lang="en-US" dirty="0"/>
            </a:br>
            <a:endParaRPr lang="en-US" dirty="0"/>
          </a:p>
        </p:txBody>
      </p:sp>
    </p:spTree>
    <p:extLst>
      <p:ext uri="{BB962C8B-B14F-4D97-AF65-F5344CB8AC3E}">
        <p14:creationId xmlns:p14="http://schemas.microsoft.com/office/powerpoint/2010/main" val="297569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10079060" cy="640080"/>
          </a:xfrm>
        </p:spPr>
        <p:txBody>
          <a:bodyPr>
            <a:normAutofit fontScale="90000"/>
          </a:bodyPr>
          <a:lstStyle/>
          <a:p>
            <a:pPr algn="ctr"/>
            <a:r>
              <a:rPr lang="en-US" b="1" dirty="0"/>
              <a:t>Algorithm – </a:t>
            </a:r>
            <a:r>
              <a:rPr lang="en-US" dirty="0"/>
              <a:t>K Means</a:t>
            </a:r>
            <a:br>
              <a:rPr lang="en-US" dirty="0"/>
            </a:br>
            <a:endParaRPr lang="en-US" sz="3200" dirty="0"/>
          </a:p>
        </p:txBody>
      </p:sp>
      <p:sp>
        <p:nvSpPr>
          <p:cNvPr id="8" name="Content Placeholder 7">
            <a:extLst>
              <a:ext uri="{FF2B5EF4-FFF2-40B4-BE49-F238E27FC236}">
                <a16:creationId xmlns:a16="http://schemas.microsoft.com/office/drawing/2014/main" id="{39AA6535-7FDE-4B2D-B92F-5C3C5876E846}"/>
              </a:ext>
            </a:extLst>
          </p:cNvPr>
          <p:cNvSpPr>
            <a:spLocks noGrp="1"/>
          </p:cNvSpPr>
          <p:nvPr>
            <p:ph sz="quarter" idx="10"/>
          </p:nvPr>
        </p:nvSpPr>
        <p:spPr>
          <a:xfrm>
            <a:off x="521207" y="1388534"/>
            <a:ext cx="10484211" cy="4866672"/>
          </a:xfrm>
        </p:spPr>
        <p:txBody>
          <a:bodyPr>
            <a:noAutofit/>
          </a:bodyPr>
          <a:lstStyle/>
          <a:p>
            <a:r>
              <a:rPr lang="en-US" sz="1600" dirty="0">
                <a:solidFill>
                  <a:schemeClr val="tx1"/>
                </a:solidFill>
              </a:rPr>
              <a:t>K-means clustering is one of the simplest and popular unsupervised machine learning algorithms. ... In other words, the K-means algorithm identifies k number of centroids, and then allocates every data point to the nearest cluster, while keeping the centroids as small as possible.</a:t>
            </a:r>
          </a:p>
          <a:p>
            <a:endParaRPr lang="en-US" sz="1600" dirty="0">
              <a:solidFill>
                <a:schemeClr val="tx1"/>
              </a:solidFill>
            </a:endParaRPr>
          </a:p>
          <a:p>
            <a:r>
              <a:rPr lang="en-US" sz="1600" dirty="0">
                <a:solidFill>
                  <a:schemeClr val="tx1"/>
                </a:solidFill>
              </a:rPr>
              <a:t>To process the learning data, the K-means algorithm in data mining starts with a first group of randomly selected centroids, which are used as the beginning points for every cluster, and then performs iterative (repetitive) calculations to optimize the positions of the centroids</a:t>
            </a:r>
          </a:p>
          <a:p>
            <a:r>
              <a:rPr lang="en-US" sz="1600" dirty="0">
                <a:solidFill>
                  <a:schemeClr val="tx1"/>
                </a:solidFill>
              </a:rPr>
              <a:t>It halts creating and optimizing clusters when either. The centroids have stabilized — there is no change in their values because the clustering has been successful. The defined number of iterations has been achieved.</a:t>
            </a:r>
          </a:p>
          <a:p>
            <a:br>
              <a:rPr lang="en-US" sz="1600" dirty="0"/>
            </a:br>
            <a:br>
              <a:rPr lang="en-US" sz="1600" dirty="0"/>
            </a:br>
            <a:br>
              <a:rPr lang="en-US" dirty="0"/>
            </a:br>
            <a:endParaRPr lang="en-US" dirty="0"/>
          </a:p>
        </p:txBody>
      </p:sp>
    </p:spTree>
    <p:extLst>
      <p:ext uri="{BB962C8B-B14F-4D97-AF65-F5344CB8AC3E}">
        <p14:creationId xmlns:p14="http://schemas.microsoft.com/office/powerpoint/2010/main" val="2771629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7" y="448056"/>
            <a:ext cx="6877119" cy="640080"/>
          </a:xfrm>
        </p:spPr>
        <p:txBody>
          <a:bodyPr>
            <a:noAutofit/>
          </a:bodyPr>
          <a:lstStyle/>
          <a:p>
            <a:pPr algn="ctr"/>
            <a:r>
              <a:rPr lang="en-US" b="1" dirty="0"/>
              <a:t>Data Sources</a:t>
            </a:r>
            <a:endParaRPr lang="en-US" sz="3200" dirty="0"/>
          </a:p>
        </p:txBody>
      </p:sp>
      <p:sp>
        <p:nvSpPr>
          <p:cNvPr id="26" name="Content Placeholder 25">
            <a:extLst>
              <a:ext uri="{FF2B5EF4-FFF2-40B4-BE49-F238E27FC236}">
                <a16:creationId xmlns:a16="http://schemas.microsoft.com/office/drawing/2014/main" id="{E599CA09-D871-4F87-AD9A-2C88C22A3FA1}"/>
              </a:ext>
            </a:extLst>
          </p:cNvPr>
          <p:cNvSpPr>
            <a:spLocks noGrp="1"/>
          </p:cNvSpPr>
          <p:nvPr>
            <p:ph sz="quarter" idx="4294967295"/>
          </p:nvPr>
        </p:nvSpPr>
        <p:spPr>
          <a:xfrm>
            <a:off x="533400" y="1453896"/>
            <a:ext cx="10385611" cy="1605393"/>
          </a:xfrm>
        </p:spPr>
        <p:txBody>
          <a:bodyPr>
            <a:noAutofit/>
          </a:bodyPr>
          <a:lstStyle/>
          <a:p>
            <a:pPr marL="285750" indent="-285750">
              <a:buFont typeface="Arial" panose="020B0604020202020204" pitchFamily="34" charset="0"/>
              <a:buChar char="•"/>
            </a:pPr>
            <a:r>
              <a:rPr lang="en-US" sz="1600" dirty="0"/>
              <a:t>The data is from the US Census. Below are 1,382 Illinois zip codes ranked 1 through 1,258. Some of these zips may be mostly within a neighboring state and only slightly within Illinois. We follow the US Census Bureau’s lead here and if any portion of the zip code intersects Illinois (no matter how small), we include that zip code both in the Illinois list below as well as in the neighboring state’s list of zip codes.</a:t>
            </a:r>
          </a:p>
        </p:txBody>
      </p:sp>
      <p:sp>
        <p:nvSpPr>
          <p:cNvPr id="2" name="Rectangle 1">
            <a:extLst>
              <a:ext uri="{FF2B5EF4-FFF2-40B4-BE49-F238E27FC236}">
                <a16:creationId xmlns:a16="http://schemas.microsoft.com/office/drawing/2014/main" id="{41A83EB5-53A3-3F4B-A795-2BADA3C86F0C}"/>
              </a:ext>
            </a:extLst>
          </p:cNvPr>
          <p:cNvSpPr/>
          <p:nvPr/>
        </p:nvSpPr>
        <p:spPr>
          <a:xfrm>
            <a:off x="533400" y="3518737"/>
            <a:ext cx="10690578" cy="830997"/>
          </a:xfrm>
          <a:prstGeom prst="rect">
            <a:avLst/>
          </a:prstGeom>
        </p:spPr>
        <p:txBody>
          <a:bodyPr wrap="square">
            <a:spAutoFit/>
          </a:bodyPr>
          <a:lstStyle/>
          <a:p>
            <a:pPr marL="285750" lvl="0" indent="-285750">
              <a:buFont typeface="Arial" panose="020B0604020202020204" pitchFamily="34" charset="0"/>
              <a:buChar char="•"/>
            </a:pPr>
            <a:r>
              <a:rPr lang="en-US" sz="1600" dirty="0"/>
              <a:t>Finding out centroid of each zip code latitude, longitude</a:t>
            </a:r>
          </a:p>
          <a:p>
            <a:pPr lvl="0"/>
            <a:r>
              <a:rPr lang="en-US" sz="1600" dirty="0"/>
              <a:t> </a:t>
            </a:r>
          </a:p>
          <a:p>
            <a:r>
              <a:rPr lang="en-US" sz="1600" dirty="0">
                <a:hlinkClick r:id="rId2">
                  <a:extLst>
                    <a:ext uri="{A12FA001-AC4F-418D-AE19-62706E023703}">
                      <ahyp:hlinkClr xmlns:ahyp="http://schemas.microsoft.com/office/drawing/2018/hyperlinkcolor" val="tx"/>
                    </a:ext>
                  </a:extLst>
                </a:hlinkClick>
              </a:rPr>
              <a:t>https://simplemaps.com/data/us-zips</a:t>
            </a:r>
            <a:endParaRPr lang="en-US" sz="1600" dirty="0"/>
          </a:p>
        </p:txBody>
      </p:sp>
      <p:sp>
        <p:nvSpPr>
          <p:cNvPr id="3" name="Rectangle 2">
            <a:extLst>
              <a:ext uri="{FF2B5EF4-FFF2-40B4-BE49-F238E27FC236}">
                <a16:creationId xmlns:a16="http://schemas.microsoft.com/office/drawing/2014/main" id="{F883F53F-9B49-A14C-AEBA-AEEC7EBA4D1C}"/>
              </a:ext>
            </a:extLst>
          </p:cNvPr>
          <p:cNvSpPr/>
          <p:nvPr/>
        </p:nvSpPr>
        <p:spPr>
          <a:xfrm>
            <a:off x="533400" y="4896272"/>
            <a:ext cx="10120405" cy="1231106"/>
          </a:xfrm>
          <a:prstGeom prst="rect">
            <a:avLst/>
          </a:prstGeom>
        </p:spPr>
        <p:txBody>
          <a:bodyPr wrap="square">
            <a:spAutoFit/>
          </a:bodyPr>
          <a:lstStyle/>
          <a:p>
            <a:pPr marL="285750" lvl="0" indent="-285750">
              <a:buFont typeface="Arial" panose="020B0604020202020204" pitchFamily="34" charset="0"/>
              <a:buChar char="•"/>
            </a:pPr>
            <a:r>
              <a:rPr lang="en-US" sz="1600" dirty="0"/>
              <a:t>Calling Foursquare API to get all The Gym counts around each post code</a:t>
            </a:r>
          </a:p>
          <a:p>
            <a:r>
              <a:rPr lang="en-US" sz="1600" dirty="0"/>
              <a:t> </a:t>
            </a:r>
          </a:p>
          <a:p>
            <a:r>
              <a:rPr lang="en-US" sz="1600" dirty="0">
                <a:hlinkClick r:id="rId3">
                  <a:extLst>
                    <a:ext uri="{A12FA001-AC4F-418D-AE19-62706E023703}">
                      <ahyp:hlinkClr xmlns:ahyp="http://schemas.microsoft.com/office/drawing/2018/hyperlinkcolor" val="tx"/>
                    </a:ext>
                  </a:extLst>
                </a:hlinkClick>
              </a:rPr>
              <a:t>https://api.foursquare.com/v2/venues/search</a:t>
            </a:r>
            <a:endParaRPr lang="en-US" sz="1600" dirty="0"/>
          </a:p>
          <a:p>
            <a:pPr marR="0" lvl="0">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1963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8" y="448056"/>
            <a:ext cx="11214100" cy="555554"/>
          </a:xfrm>
        </p:spPr>
        <p:txBody>
          <a:bodyPr>
            <a:noAutofit/>
          </a:bodyPr>
          <a:lstStyle/>
          <a:p>
            <a:r>
              <a:rPr lang="en-US" b="1" dirty="0"/>
              <a:t>Steps</a:t>
            </a:r>
            <a:endParaRPr lang="en-US" dirty="0"/>
          </a:p>
        </p:txBody>
      </p:sp>
      <p:sp>
        <p:nvSpPr>
          <p:cNvPr id="3" name="Content Placeholder 2">
            <a:extLst>
              <a:ext uri="{FF2B5EF4-FFF2-40B4-BE49-F238E27FC236}">
                <a16:creationId xmlns:a16="http://schemas.microsoft.com/office/drawing/2014/main" id="{65D4E696-06C4-4E4A-9268-6D1433B996E9}"/>
              </a:ext>
            </a:extLst>
          </p:cNvPr>
          <p:cNvSpPr>
            <a:spLocks noGrp="1"/>
          </p:cNvSpPr>
          <p:nvPr>
            <p:ph sz="quarter" idx="10"/>
          </p:nvPr>
        </p:nvSpPr>
        <p:spPr>
          <a:xfrm>
            <a:off x="521208" y="1453896"/>
            <a:ext cx="10959592" cy="4664682"/>
          </a:xfrm>
        </p:spPr>
        <p:txBody>
          <a:bodyPr>
            <a:noAutofit/>
          </a:bodyPr>
          <a:lstStyle/>
          <a:p>
            <a:r>
              <a:rPr lang="en-US" sz="1600" dirty="0">
                <a:solidFill>
                  <a:schemeClr val="tx1"/>
                </a:solidFill>
              </a:rPr>
              <a:t>All the postcodes of Chicago with neighborhood and city name were collected from data source . Then list is appended with corresponding latitude and longitude co-ordinate values.  Foursquare API has been called for each latitude and longitude to find count of all facilities categorized as gym within 1 mile radius. Also population data by post codes is collected from US Census.  In Next step, scatter plot was done for each data points (postcodes) using population and count of gym as X and Y co-ordinates. </a:t>
            </a:r>
          </a:p>
          <a:p>
            <a:r>
              <a:rPr lang="en-US" sz="1600" dirty="0">
                <a:solidFill>
                  <a:schemeClr val="tx1"/>
                </a:solidFill>
              </a:rPr>
              <a:t>Unsupervised Machine learning algorithm K-Means was applied on that data and all the postcodes are segmented in 5 cluster. Scatter plot was drawn to show them by color code. For last step, All the post code areas are projected on Chicago map by showing each area by color code to help business owner to take decision on ideal location.</a:t>
            </a:r>
          </a:p>
          <a:p>
            <a:br>
              <a:rPr lang="en-US" sz="1600" dirty="0"/>
            </a:br>
            <a:endParaRPr lang="en-US" sz="1600" dirty="0">
              <a:solidFill>
                <a:prstClr val="black">
                  <a:lumMod val="75000"/>
                  <a:lumOff val="25000"/>
                </a:prstClr>
              </a:solidFill>
              <a:cs typeface="Segoe UI" panose="020B0502040204020203" pitchFamily="34" charset="0"/>
            </a:endParaRPr>
          </a:p>
        </p:txBody>
      </p:sp>
    </p:spTree>
    <p:extLst>
      <p:ext uri="{BB962C8B-B14F-4D97-AF65-F5344CB8AC3E}">
        <p14:creationId xmlns:p14="http://schemas.microsoft.com/office/powerpoint/2010/main" val="2296657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8" y="448056"/>
            <a:ext cx="11214100" cy="555554"/>
          </a:xfrm>
        </p:spPr>
        <p:txBody>
          <a:bodyPr>
            <a:noAutofit/>
          </a:bodyPr>
          <a:lstStyle/>
          <a:p>
            <a:r>
              <a:rPr lang="en-US" b="1" dirty="0"/>
              <a:t>Clustering Result</a:t>
            </a:r>
            <a:endParaRPr lang="en-US" dirty="0"/>
          </a:p>
        </p:txBody>
      </p:sp>
      <p:sp>
        <p:nvSpPr>
          <p:cNvPr id="3" name="Content Placeholder 2">
            <a:extLst>
              <a:ext uri="{FF2B5EF4-FFF2-40B4-BE49-F238E27FC236}">
                <a16:creationId xmlns:a16="http://schemas.microsoft.com/office/drawing/2014/main" id="{65D4E696-06C4-4E4A-9268-6D1433B996E9}"/>
              </a:ext>
            </a:extLst>
          </p:cNvPr>
          <p:cNvSpPr>
            <a:spLocks noGrp="1"/>
          </p:cNvSpPr>
          <p:nvPr>
            <p:ph sz="quarter" idx="10"/>
          </p:nvPr>
        </p:nvSpPr>
        <p:spPr>
          <a:xfrm>
            <a:off x="521208" y="1453896"/>
            <a:ext cx="4592659" cy="4766282"/>
          </a:xfrm>
        </p:spPr>
        <p:txBody>
          <a:bodyPr>
            <a:normAutofit/>
          </a:bodyPr>
          <a:lstStyle/>
          <a:p>
            <a:pPr fontAlgn="base"/>
            <a:r>
              <a:rPr lang="en-US" sz="1600" dirty="0"/>
              <a:t>Clustering result is shown in the right-hand side</a:t>
            </a:r>
          </a:p>
          <a:p>
            <a:pPr fontAlgn="base"/>
            <a:endParaRPr lang="en-US" sz="1600" dirty="0"/>
          </a:p>
          <a:p>
            <a:pPr fontAlgn="base"/>
            <a:r>
              <a:rPr lang="en-US" sz="1600" dirty="0"/>
              <a:t>All the Chicago area zip code areas are marked with color code for different segment identified by K-means algorithm. It will help to take decision for new gym location. </a:t>
            </a:r>
          </a:p>
          <a:p>
            <a:pPr marL="0" lvl="0" indent="0">
              <a:spcBef>
                <a:spcPts val="1000"/>
              </a:spcBef>
              <a:spcAft>
                <a:spcPts val="1200"/>
              </a:spcAft>
              <a:buNone/>
              <a:defRPr/>
            </a:pPr>
            <a:endParaRPr lang="en-US" sz="1400" dirty="0">
              <a:solidFill>
                <a:prstClr val="black">
                  <a:lumMod val="75000"/>
                  <a:lumOff val="25000"/>
                </a:prstClr>
              </a:solidFill>
              <a:cs typeface="Segoe UI" panose="020B0502040204020203" pitchFamily="34" charset="0"/>
            </a:endParaRPr>
          </a:p>
        </p:txBody>
      </p:sp>
      <p:pic>
        <p:nvPicPr>
          <p:cNvPr id="4" name="Picture 3" descr="Chart, scatter chart&#10;&#10;Description automatically generated">
            <a:extLst>
              <a:ext uri="{FF2B5EF4-FFF2-40B4-BE49-F238E27FC236}">
                <a16:creationId xmlns:a16="http://schemas.microsoft.com/office/drawing/2014/main" id="{393375D0-4577-9144-B467-993EB98269CB}"/>
              </a:ext>
            </a:extLst>
          </p:cNvPr>
          <p:cNvPicPr>
            <a:picLocks noChangeAspect="1"/>
          </p:cNvPicPr>
          <p:nvPr/>
        </p:nvPicPr>
        <p:blipFill>
          <a:blip r:embed="rId2"/>
          <a:stretch>
            <a:fillRect/>
          </a:stretch>
        </p:blipFill>
        <p:spPr>
          <a:xfrm>
            <a:off x="5113867" y="1453895"/>
            <a:ext cx="6919383" cy="5059793"/>
          </a:xfrm>
          <a:prstGeom prst="rect">
            <a:avLst/>
          </a:prstGeom>
        </p:spPr>
      </p:pic>
    </p:spTree>
    <p:extLst>
      <p:ext uri="{BB962C8B-B14F-4D97-AF65-F5344CB8AC3E}">
        <p14:creationId xmlns:p14="http://schemas.microsoft.com/office/powerpoint/2010/main" val="1531281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8" y="448056"/>
            <a:ext cx="11214100" cy="555554"/>
          </a:xfrm>
        </p:spPr>
        <p:txBody>
          <a:bodyPr>
            <a:noAutofit/>
          </a:bodyPr>
          <a:lstStyle/>
          <a:p>
            <a:r>
              <a:rPr lang="en-US" b="1" dirty="0"/>
              <a:t>Map</a:t>
            </a:r>
            <a:endParaRPr lang="en-US" dirty="0"/>
          </a:p>
        </p:txBody>
      </p:sp>
      <p:sp>
        <p:nvSpPr>
          <p:cNvPr id="3" name="Content Placeholder 2">
            <a:extLst>
              <a:ext uri="{FF2B5EF4-FFF2-40B4-BE49-F238E27FC236}">
                <a16:creationId xmlns:a16="http://schemas.microsoft.com/office/drawing/2014/main" id="{65D4E696-06C4-4E4A-9268-6D1433B996E9}"/>
              </a:ext>
            </a:extLst>
          </p:cNvPr>
          <p:cNvSpPr>
            <a:spLocks noGrp="1"/>
          </p:cNvSpPr>
          <p:nvPr>
            <p:ph sz="quarter" idx="10"/>
          </p:nvPr>
        </p:nvSpPr>
        <p:spPr>
          <a:xfrm>
            <a:off x="521207" y="1453896"/>
            <a:ext cx="10895345" cy="431348"/>
          </a:xfrm>
        </p:spPr>
        <p:txBody>
          <a:bodyPr>
            <a:noAutofit/>
          </a:bodyPr>
          <a:lstStyle/>
          <a:p>
            <a:pPr lvl="0">
              <a:defRPr/>
            </a:pPr>
            <a:r>
              <a:rPr lang="en-US" dirty="0"/>
              <a:t>Clusters projected on Map</a:t>
            </a:r>
            <a:endParaRPr lang="en-US" dirty="0">
              <a:solidFill>
                <a:prstClr val="black">
                  <a:lumMod val="75000"/>
                  <a:lumOff val="25000"/>
                </a:prstClr>
              </a:solidFill>
              <a:cs typeface="Segoe UI" panose="020B0502040204020203" pitchFamily="34" charset="0"/>
            </a:endParaRPr>
          </a:p>
        </p:txBody>
      </p:sp>
      <p:pic>
        <p:nvPicPr>
          <p:cNvPr id="5" name="Picture 4" descr="Map&#10;&#10;Description automatically generated">
            <a:extLst>
              <a:ext uri="{FF2B5EF4-FFF2-40B4-BE49-F238E27FC236}">
                <a16:creationId xmlns:a16="http://schemas.microsoft.com/office/drawing/2014/main" id="{40A07DA3-5A3D-3747-AA58-FF6DB64A04E8}"/>
              </a:ext>
            </a:extLst>
          </p:cNvPr>
          <p:cNvPicPr>
            <a:picLocks noChangeAspect="1"/>
          </p:cNvPicPr>
          <p:nvPr/>
        </p:nvPicPr>
        <p:blipFill>
          <a:blip r:embed="rId2"/>
          <a:stretch>
            <a:fillRect/>
          </a:stretch>
        </p:blipFill>
        <p:spPr>
          <a:xfrm>
            <a:off x="1044577" y="1885245"/>
            <a:ext cx="9160580" cy="4696178"/>
          </a:xfrm>
          <a:prstGeom prst="rect">
            <a:avLst/>
          </a:prstGeom>
        </p:spPr>
      </p:pic>
    </p:spTree>
    <p:extLst>
      <p:ext uri="{BB962C8B-B14F-4D97-AF65-F5344CB8AC3E}">
        <p14:creationId xmlns:p14="http://schemas.microsoft.com/office/powerpoint/2010/main" val="3850597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8" y="448056"/>
            <a:ext cx="11214100" cy="555554"/>
          </a:xfrm>
        </p:spPr>
        <p:txBody>
          <a:bodyPr>
            <a:noAutofit/>
          </a:bodyPr>
          <a:lstStyle/>
          <a:p>
            <a:r>
              <a:rPr lang="en-US" b="1" dirty="0"/>
              <a:t>Conclusion and Recommendation</a:t>
            </a:r>
            <a:endParaRPr lang="en-US" dirty="0"/>
          </a:p>
        </p:txBody>
      </p:sp>
      <p:sp>
        <p:nvSpPr>
          <p:cNvPr id="4" name="Content Placeholder 3">
            <a:extLst>
              <a:ext uri="{FF2B5EF4-FFF2-40B4-BE49-F238E27FC236}">
                <a16:creationId xmlns:a16="http://schemas.microsoft.com/office/drawing/2014/main" id="{EC9485EC-BFDD-2F41-B3C3-4293B37CD3F2}"/>
              </a:ext>
            </a:extLst>
          </p:cNvPr>
          <p:cNvSpPr>
            <a:spLocks noGrp="1"/>
          </p:cNvSpPr>
          <p:nvPr>
            <p:ph sz="quarter" idx="10"/>
          </p:nvPr>
        </p:nvSpPr>
        <p:spPr>
          <a:xfrm>
            <a:off x="521207" y="1453896"/>
            <a:ext cx="10925725" cy="3977640"/>
          </a:xfrm>
        </p:spPr>
        <p:txBody>
          <a:bodyPr/>
          <a:lstStyle/>
          <a:p>
            <a:r>
              <a:rPr lang="en-US" sz="1600" dirty="0"/>
              <a:t>In the plot , we can see all the points are clustered for 5 category.  Red areas are high population , but also few average gymnasium numbers. On the other hand, Yellow points, where gym are low in number , but also population is also low. In this dataset , Blue points are where population and number of gymnasium are moderate.</a:t>
            </a:r>
          </a:p>
          <a:p>
            <a:r>
              <a:rPr lang="en-US" sz="1600" dirty="0"/>
              <a:t>It seems Blue areas are the best fit for new areas for gymnasium, because it is better than Red where already more gymnasiums are present and Yellow areas are population is less.</a:t>
            </a:r>
          </a:p>
          <a:p>
            <a:r>
              <a:rPr lang="en-US" sz="1600" dirty="0"/>
              <a:t>Those zip codes are plotted in the map to identify exact area. This analysis could be scalable by adding other different parameters into considering. This way more scientific and informative decision could be made which will finally lead business success.</a:t>
            </a:r>
          </a:p>
          <a:p>
            <a:endParaRPr lang="en-US" sz="1600" dirty="0"/>
          </a:p>
          <a:p>
            <a:endParaRPr lang="en-US" dirty="0"/>
          </a:p>
          <a:p>
            <a:endParaRPr lang="en-US" dirty="0"/>
          </a:p>
          <a:p>
            <a:endParaRPr lang="en-US" dirty="0"/>
          </a:p>
        </p:txBody>
      </p:sp>
    </p:spTree>
    <p:extLst>
      <p:ext uri="{BB962C8B-B14F-4D97-AF65-F5344CB8AC3E}">
        <p14:creationId xmlns:p14="http://schemas.microsoft.com/office/powerpoint/2010/main" val="2937293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elcomeDoc">
  <a:themeElements>
    <a:clrScheme name="Presentor">
      <a:dk1>
        <a:srgbClr val="000000"/>
      </a:dk1>
      <a:lt1>
        <a:srgbClr val="FFFFFF"/>
      </a:lt1>
      <a:dk2>
        <a:srgbClr val="44546A"/>
      </a:dk2>
      <a:lt2>
        <a:srgbClr val="E7E6E6"/>
      </a:lt2>
      <a:accent1>
        <a:srgbClr val="4472C4"/>
      </a:accent1>
      <a:accent2>
        <a:srgbClr val="CF3D1C"/>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ch Tutorial_Win32_SS_v2" id="{C698A5A4-8B73-49CB-BE17-D93A7ABE2758}" vid="{3A97FE90-6365-43A3-9D76-6765E7FADC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esentor">
    <a:dk1>
      <a:srgbClr val="000000"/>
    </a:dk1>
    <a:lt1>
      <a:srgbClr val="FFFFFF"/>
    </a:lt1>
    <a:dk2>
      <a:srgbClr val="44546A"/>
    </a:dk2>
    <a:lt2>
      <a:srgbClr val="E7E6E6"/>
    </a:lt2>
    <a:accent1>
      <a:srgbClr val="4472C4"/>
    </a:accent1>
    <a:accent2>
      <a:srgbClr val="CF3D1C"/>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5" ma:contentTypeDescription="Create a new document." ma:contentTypeScope="" ma:versionID="6303841d91754ae9e45eab54773e3b1c">
  <xsd:schema xmlns:xsd="http://www.w3.org/2001/XMLSchema" xmlns:xs="http://www.w3.org/2001/XMLSchema" xmlns:p="http://schemas.microsoft.com/office/2006/metadata/properties" xmlns:ns1="http://schemas.microsoft.com/sharepoint/v3" xmlns:ns2="71af3243-3dd4-4a8d-8c0d-dd76da1f02a5" xmlns:ns3="16c05727-aa75-4e4a-9b5f-8a80a1165891" targetNamespace="http://schemas.microsoft.com/office/2006/metadata/properties" ma:root="true" ma:fieldsID="21f069cdc2b493a90fc663fd3b6884b6" ns1:_="" ns2:_="" ns3:_="">
    <xsd:import namespace="http://schemas.microsoft.com/sharepoint/v3"/>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MediaServiceKeyPoints xmlns="71af3243-3dd4-4a8d-8c0d-dd76da1f02a5" xsi:nil="true"/>
  </documentManagement>
</p:properties>
</file>

<file path=customXml/itemProps1.xml><?xml version="1.0" encoding="utf-8"?>
<ds:datastoreItem xmlns:ds="http://schemas.openxmlformats.org/officeDocument/2006/customXml" ds:itemID="{652C874A-C6AD-4B7C-B2FE-651B77756FD3}">
  <ds:schemaRefs>
    <ds:schemaRef ds:uri="http://schemas.microsoft.com/sharepoint/v3/contenttype/forms"/>
  </ds:schemaRefs>
</ds:datastoreItem>
</file>

<file path=customXml/itemProps2.xml><?xml version="1.0" encoding="utf-8"?>
<ds:datastoreItem xmlns:ds="http://schemas.openxmlformats.org/officeDocument/2006/customXml" ds:itemID="{1D529702-8FE5-4731-AFDC-9705934B55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89A8C2-7017-4294-854F-C3B91E7A232E}">
  <ds:schemaRefs>
    <ds:schemaRef ds:uri="http://schemas.microsoft.com/office/2006/metadata/properties"/>
    <ds:schemaRef ds:uri="http://schemas.microsoft.com/office/infopath/2007/PartnerControls"/>
    <ds:schemaRef ds:uri="http://schemas.microsoft.com/sharepoint/v3"/>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560</TotalTime>
  <Words>936</Words>
  <Application>Microsoft Macintosh PowerPoint</Application>
  <PresentationFormat>Widescreen</PresentationFormat>
  <Paragraphs>42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Segoe UI</vt:lpstr>
      <vt:lpstr>Segoe UI Light</vt:lpstr>
      <vt:lpstr>WelcomeDoc</vt:lpstr>
      <vt:lpstr>Location to open business – Clustering problem</vt:lpstr>
      <vt:lpstr>Data Problem – Suitable location to open a business (Gymnasium) </vt:lpstr>
      <vt:lpstr>Method – Clustering </vt:lpstr>
      <vt:lpstr>Algorithm – K Means </vt:lpstr>
      <vt:lpstr>Data Sources</vt:lpstr>
      <vt:lpstr>Steps</vt:lpstr>
      <vt:lpstr>Clustering Result</vt:lpstr>
      <vt:lpstr>Map</vt:lpstr>
      <vt:lpstr>Conclusion and 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 your public speaking skills</dc:title>
  <dc:creator>Avishek Roy</dc:creator>
  <cp:lastModifiedBy>Avishek Roy</cp:lastModifiedBy>
  <cp:revision>63</cp:revision>
  <dcterms:created xsi:type="dcterms:W3CDTF">2021-04-23T18:38:30Z</dcterms:created>
  <dcterms:modified xsi:type="dcterms:W3CDTF">2021-07-26T02:38:33Z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